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81" r:id="rId2"/>
    <p:sldId id="282" r:id="rId3"/>
    <p:sldId id="283" r:id="rId4"/>
    <p:sldId id="284" r:id="rId5"/>
    <p:sldId id="285" r:id="rId6"/>
    <p:sldId id="278" r:id="rId7"/>
    <p:sldId id="279" r:id="rId8"/>
    <p:sldId id="280" r:id="rId9"/>
    <p:sldId id="286" r:id="rId10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E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92A538-80C7-4EA5-8AB0-992CF2F43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D30F89-596F-4417-AAB9-1C657E36B12D}" type="datetimeFigureOut">
              <a:rPr lang="en-US"/>
              <a:pPr>
                <a:defRPr/>
              </a:pPr>
              <a:t>7/18/2008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95C654-20C4-4899-9B30-569F84D23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B7A4F9-C2D6-41B5-B817-A1E3B1A278BF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3FB62E-40A8-4C3E-87A9-80FAB6BA5690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374AA6-D51A-4969-82AC-9987C0A689A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5CA06F-1505-472E-B1B5-5E8CD72AC331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C83F9B-C3E1-4935-B756-79DDD2B167D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1B8C59-51DA-4343-86C2-C6A8BB480CDD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EDFE9B-8150-4801-812A-6DA4C2A6AAFC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BC92F2-16D1-446F-8F44-32A1BA9971FB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E46EBF-D005-4AB3-A8D4-D402631FE7F2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C7C03F-2EFB-424B-BF40-556725041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A49B-E98F-43B5-ADED-413219C8B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BE00-36D5-4D09-8D11-3E46D1EA0A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9704-4D2A-4D52-93FC-0CEADFB4B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ABE39-E461-4248-B49C-7C5B27291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21AC-ED3C-48BA-AC7E-5935F5F322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E35FF-675A-4239-A6D0-2DAD674BBD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DABC-69FA-4F71-8C81-920207D14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CB8F-AA24-4FA2-AD46-4AA28CB670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CC99-6852-47A9-B61C-1E8ADF69C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825B-848D-4E0C-AF4A-FAE007D589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CF3617-DC86-477B-8FB8-D513708A2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c.org/EHSCnot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sc.org/ScienceAndTechnology/Policy/EHSC/saferprocesses.asp" TargetMode="External"/><Relationship Id="rId3" Type="http://schemas.openxmlformats.org/officeDocument/2006/relationships/hyperlink" Target="http://www.rsc.org/ScienceAndTechnology/Policy/EHSC/Brominated.asp" TargetMode="External"/><Relationship Id="rId7" Type="http://schemas.openxmlformats.org/officeDocument/2006/relationships/hyperlink" Target="http://www.rsc.org/ScienceAndTechnology/Policy/EHSC/HazardOperability.asp" TargetMode="External"/><Relationship Id="rId12" Type="http://schemas.openxmlformats.org/officeDocument/2006/relationships/hyperlink" Target="http://www.rsc.org/ScienceAndTechnology/Policy/EHSC/Reproductive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sc.org/ScienceAndTechnology/Policy/EHSC/ScaleUp.asp" TargetMode="External"/><Relationship Id="rId11" Type="http://schemas.openxmlformats.org/officeDocument/2006/relationships/hyperlink" Target="http://www.rsc.org/ScienceAndTechnology/Policy/EHSC/chemsub.asp" TargetMode="External"/><Relationship Id="rId5" Type="http://schemas.openxmlformats.org/officeDocument/2006/relationships/hyperlink" Target="http://www.rsc.org/ScienceAndTechnology/Policy/EHSC/EHSCnotesonRiskAssessment.asp" TargetMode="External"/><Relationship Id="rId10" Type="http://schemas.openxmlformats.org/officeDocument/2006/relationships/hyperlink" Target="http://www.rsc.org/ScienceAndTechnology/Policy/EHSC/youngpersons.asp" TargetMode="External"/><Relationship Id="rId4" Type="http://schemas.openxmlformats.org/officeDocument/2006/relationships/hyperlink" Target="http://www.rsc.org/ScienceAndTechnology/Policy/EHSC/perfumes.asp" TargetMode="External"/><Relationship Id="rId9" Type="http://schemas.openxmlformats.org/officeDocument/2006/relationships/hyperlink" Target="http://www.rsc.org/ScienceAndTechnology/Policy/EHSC/EHSCLD50.as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sc.org/ScienceAndTechnology/Policy/EHSC/EHSCnotesonOccupationalHealth.asp" TargetMode="External"/><Relationship Id="rId3" Type="http://schemas.openxmlformats.org/officeDocument/2006/relationships/hyperlink" Target="http://www.rsc.org/ScienceAndTechnology/Policy/EHSC/EMS.asp" TargetMode="External"/><Relationship Id="rId7" Type="http://schemas.openxmlformats.org/officeDocument/2006/relationships/hyperlink" Target="http://www.rsc.org/ScienceAndTechnology/Policy/EHSC/EHSCnotesonLoneworking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sc.org/ScienceAndTechnology/Policy/EHSC/EHSCnotesCOSHHTheCompetentperson.asp" TargetMode="External"/><Relationship Id="rId11" Type="http://schemas.openxmlformats.org/officeDocument/2006/relationships/hyperlink" Target="http://www.rsc.org/ScienceAndTechnology/Policy/EHSC/EHSCnotesonLifeCycleAssessment.asp" TargetMode="External"/><Relationship Id="rId5" Type="http://schemas.openxmlformats.org/officeDocument/2006/relationships/hyperlink" Target="http://www.rsc.org/ScienceAndTechnology/Policy/EHSC/EHSCnotesonPregnantWorkers.asp" TargetMode="External"/><Relationship Id="rId10" Type="http://schemas.openxmlformats.org/officeDocument/2006/relationships/hyperlink" Target="http://www.rsc.org/ScienceAndTechnology/Policy/EHSC/WasteManagementinLabs.asp" TargetMode="External"/><Relationship Id="rId4" Type="http://schemas.openxmlformats.org/officeDocument/2006/relationships/hyperlink" Target="http://www.rsc.org/ScienceAndTechnology/Policy/EHSC/EnvironmentalSafety.asp" TargetMode="External"/><Relationship Id="rId9" Type="http://schemas.openxmlformats.org/officeDocument/2006/relationships/hyperlink" Target="http://www.rsc.org/ScienceAndTechnology/Policy/EHSC/ChemicalSub.asp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sc.org/ScienceAndTechnology/Policy/EHSC/EHSCnotesonTheEUCommissionStrategy.asp" TargetMode="External"/><Relationship Id="rId13" Type="http://schemas.openxmlformats.org/officeDocument/2006/relationships/hyperlink" Target="http://www.rsc.org/ScienceAndTechnology/Policy/EHSC/Healthandsafetylegislation.asp" TargetMode="External"/><Relationship Id="rId3" Type="http://schemas.openxmlformats.org/officeDocument/2006/relationships/hyperlink" Target="http://www.rsc.org/ScienceAndTechnology/Policy/EHSC/EHSCnotesonPotencyofChemicalCarcinogens.asp" TargetMode="External"/><Relationship Id="rId7" Type="http://schemas.openxmlformats.org/officeDocument/2006/relationships/hyperlink" Target="http://www.rsc.org/ScienceAndTechnology/Policy/EHSC/EHSCnotesonWhydoweworryaboutChemicals.asp" TargetMode="External"/><Relationship Id="rId12" Type="http://schemas.openxmlformats.org/officeDocument/2006/relationships/hyperlink" Target="http://www.rsc.org/ScienceAndTechnology/Policy/EHSC/EHSCnotesonFireSafetyinChemicalLaboratories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sc.org/ScienceAndTechnology/Policy/EHSC/EHSCnotesonWhatisaPoison.asp" TargetMode="External"/><Relationship Id="rId11" Type="http://schemas.openxmlformats.org/officeDocument/2006/relationships/hyperlink" Target="http://www.rsc.org/ScienceAndTechnology/Policy/EHSC/EHSCnotesonGreenChemistry.asp" TargetMode="External"/><Relationship Id="rId5" Type="http://schemas.openxmlformats.org/officeDocument/2006/relationships/hyperlink" Target="http://www.rsc.org/ScienceAndTechnology/Policy/EHSC/EHSCnotesonHarmfulEffectsofChemicalsonChildren.asp" TargetMode="External"/><Relationship Id="rId10" Type="http://schemas.openxmlformats.org/officeDocument/2006/relationships/hyperlink" Target="http://www.rsc.org/ScienceAndTechnology/Policy/EHSC/EHSCnotesonIndividualLegalResponsibilities.asp" TargetMode="External"/><Relationship Id="rId4" Type="http://schemas.openxmlformats.org/officeDocument/2006/relationships/hyperlink" Target="http://www.rsc.org/ScienceAndTechnology/Policy/EHSC/EHSCnotesonTheSafetyofLaboratoryWorkerswithDisabilities.asp" TargetMode="External"/><Relationship Id="rId9" Type="http://schemas.openxmlformats.org/officeDocument/2006/relationships/hyperlink" Target="http://www.rsc.org/ScienceAndTechnology/Policy/EHSC/EHSCnotesonCOSHHinLaboratories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00125" y="1428750"/>
            <a:ext cx="7772400" cy="781050"/>
          </a:xfrm>
        </p:spPr>
        <p:txBody>
          <a:bodyPr/>
          <a:lstStyle/>
          <a:p>
            <a:pPr algn="ctr"/>
            <a:r>
              <a:rPr lang="en-GB" sz="3200" smtClean="0"/>
              <a:t>Public Appreciation of Chemistry (PAC)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David Evans</a:t>
            </a:r>
          </a:p>
          <a:p>
            <a:r>
              <a:rPr lang="en-GB" smtClean="0"/>
              <a:t>COCI Annual Meeting</a:t>
            </a:r>
          </a:p>
          <a:p>
            <a:r>
              <a:rPr lang="en-GB" smtClean="0"/>
              <a:t>Marl, April 26,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793038" cy="1285875"/>
          </a:xfrm>
        </p:spPr>
        <p:txBody>
          <a:bodyPr/>
          <a:lstStyle/>
          <a:p>
            <a:pPr algn="ctr"/>
            <a:r>
              <a:rPr lang="en-GB" sz="3200" smtClean="0"/>
              <a:t>Position Statements and Fact Sheets: </a:t>
            </a:r>
            <a:br>
              <a:rPr lang="en-GB" sz="3200" smtClean="0"/>
            </a:br>
            <a:r>
              <a:rPr lang="en-GB" sz="3200" smtClean="0"/>
              <a:t>A proposal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71563" y="1928813"/>
            <a:ext cx="7772400" cy="4643437"/>
          </a:xfrm>
        </p:spPr>
        <p:txBody>
          <a:bodyPr/>
          <a:lstStyle/>
          <a:p>
            <a:r>
              <a:rPr lang="en-GB" sz="2000" i="1" smtClean="0">
                <a:solidFill>
                  <a:srgbClr val="C00000"/>
                </a:solidFill>
              </a:rPr>
              <a:t>“Be very, very careful what you put into that head, because you will never, ever get it out.”</a:t>
            </a:r>
            <a:r>
              <a:rPr lang="en-GB" sz="2000" smtClean="0">
                <a:solidFill>
                  <a:srgbClr val="C00000"/>
                </a:solidFill>
              </a:rPr>
              <a:t> 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n-GB" sz="1600" smtClean="0"/>
              <a:t>Thomas Cardinal Wolsey (1471-1530)</a:t>
            </a:r>
          </a:p>
          <a:p>
            <a:r>
              <a:rPr lang="en-GB" sz="2000" smtClean="0"/>
              <a:t>The importance of science-based rebuttal of erroneous negative statements by reference to independent position papers</a:t>
            </a:r>
          </a:p>
          <a:p>
            <a:r>
              <a:rPr lang="en-GB" sz="2000" smtClean="0"/>
              <a:t>The availability of respected unbiased “fact sheets” and populist material to inform the public on matters of concern</a:t>
            </a:r>
          </a:p>
          <a:p>
            <a:r>
              <a:rPr lang="en-GB" sz="2000" smtClean="0"/>
              <a:t>A contribution to IUPAC’s potential NGO contribution?</a:t>
            </a:r>
          </a:p>
          <a:p>
            <a:pPr>
              <a:buFont typeface="Wingdings" pitchFamily="2" charset="2"/>
              <a:buNone/>
            </a:pPr>
            <a:r>
              <a:rPr lang="en-GB" sz="2000" smtClean="0"/>
              <a:t>HOWEVER:</a:t>
            </a:r>
          </a:p>
          <a:p>
            <a:r>
              <a:rPr lang="en-GB" sz="2000" smtClean="0"/>
              <a:t>IUPAC does not possess the resources to mount an effective effort e.g. media, press etc</a:t>
            </a:r>
          </a:p>
          <a:p>
            <a:pPr lvl="1"/>
            <a:r>
              <a:rPr lang="en-GB" sz="1800" smtClean="0"/>
              <a:t>And in any case, such work is best carried out nationally</a:t>
            </a:r>
          </a:p>
          <a:p>
            <a:r>
              <a:rPr lang="en-GB" sz="2200" smtClean="0"/>
              <a:t>So, is there a role for IUPAC/COCI?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793037" cy="819150"/>
          </a:xfrm>
        </p:spPr>
        <p:txBody>
          <a:bodyPr/>
          <a:lstStyle/>
          <a:p>
            <a:pPr algn="ctr"/>
            <a:r>
              <a:rPr lang="en-GB" sz="3200" smtClean="0"/>
              <a:t>Project proposal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00125" y="2017713"/>
            <a:ext cx="7954963" cy="4114800"/>
          </a:xfrm>
        </p:spPr>
        <p:txBody>
          <a:bodyPr/>
          <a:lstStyle/>
          <a:p>
            <a:r>
              <a:rPr lang="en-GB" sz="2000" smtClean="0"/>
              <a:t>There are many excellent sources of position statements and populist material internationally – learned societies, organisations promoting science, trade associations, companies etc.</a:t>
            </a:r>
          </a:p>
          <a:p>
            <a:r>
              <a:rPr lang="en-GB" sz="2000" smtClean="0"/>
              <a:t>IUPAC to establish itself as a key source of a) high quality internationally-recognised position statements and b) populist fact sheets</a:t>
            </a:r>
          </a:p>
          <a:p>
            <a:r>
              <a:rPr lang="en-GB" sz="2000" smtClean="0"/>
              <a:t>Step 1: Establish what is available (web, key learned societies)</a:t>
            </a:r>
          </a:p>
          <a:p>
            <a:r>
              <a:rPr lang="en-GB" sz="2000" smtClean="0"/>
              <a:t>Step 2: Concurrently, use IUPAC NAOs’ and Divisions’ knowledge</a:t>
            </a:r>
          </a:p>
          <a:p>
            <a:r>
              <a:rPr lang="en-GB" sz="2000" smtClean="0"/>
              <a:t>Step 3: Categorise by source (e.g. learned society etc)</a:t>
            </a:r>
          </a:p>
          <a:p>
            <a:r>
              <a:rPr lang="en-GB" sz="2000" smtClean="0"/>
              <a:t>Step 4: Sift by criteria e.g. objective independence, quality</a:t>
            </a:r>
          </a:p>
          <a:p>
            <a:r>
              <a:rPr lang="en-GB" sz="2000" smtClean="0"/>
              <a:t>Step 5: Sub-categorise by subject (e.g. Endocrine Disruption)</a:t>
            </a:r>
          </a:p>
          <a:p>
            <a:r>
              <a:rPr lang="en-GB" sz="2000" smtClean="0"/>
              <a:t>Step 6: Construct a compendium for publication on the IUPAC website and, periodically, in </a:t>
            </a:r>
            <a:r>
              <a:rPr lang="en-GB" sz="2000" i="1" smtClean="0"/>
              <a:t>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793038" cy="747713"/>
          </a:xfrm>
        </p:spPr>
        <p:txBody>
          <a:bodyPr/>
          <a:lstStyle/>
          <a:p>
            <a:pPr algn="ctr"/>
            <a:r>
              <a:rPr lang="en-GB" sz="3200" smtClean="0"/>
              <a:t>Position statements and fact sheets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43000" y="2000250"/>
            <a:ext cx="7772400" cy="4114800"/>
          </a:xfrm>
        </p:spPr>
        <p:txBody>
          <a:bodyPr/>
          <a:lstStyle/>
          <a:p>
            <a:r>
              <a:rPr lang="en-GB" sz="2000" smtClean="0"/>
              <a:t>IUPAC acts as the coordinator, indexer and publiciser of position statements as opposed to the generator</a:t>
            </a:r>
          </a:p>
          <a:p>
            <a:r>
              <a:rPr lang="en-GB" sz="2000" smtClean="0"/>
              <a:t>IUPAC will be acting as a </a:t>
            </a:r>
            <a:r>
              <a:rPr lang="en-GB" sz="2000" i="1" smtClean="0"/>
              <a:t>resource</a:t>
            </a:r>
            <a:r>
              <a:rPr lang="en-GB" sz="2000" smtClean="0"/>
              <a:t> with a global perspective</a:t>
            </a:r>
          </a:p>
          <a:p>
            <a:r>
              <a:rPr lang="en-GB" sz="2000" smtClean="0"/>
              <a:t>In addition to work by volunteers, IUPAC would need to commit significant website design effort</a:t>
            </a:r>
          </a:p>
          <a:p>
            <a:pPr lvl="1"/>
            <a:r>
              <a:rPr lang="en-GB" sz="1600" smtClean="0"/>
              <a:t>Is there sufficient capacity?</a:t>
            </a:r>
          </a:p>
          <a:p>
            <a:r>
              <a:rPr lang="en-GB" sz="2000" smtClean="0"/>
              <a:t>Several NAO’s already have much excellent material</a:t>
            </a:r>
          </a:p>
          <a:p>
            <a:pPr lvl="1"/>
            <a:r>
              <a:rPr lang="en-GB" sz="1600" smtClean="0"/>
              <a:t>Request permissions to ‘plagiarise’ </a:t>
            </a:r>
          </a:p>
          <a:p>
            <a:pPr lvl="1"/>
            <a:r>
              <a:rPr lang="en-GB" sz="1600" smtClean="0"/>
              <a:t>Stress relevance to capacity building in the developing world</a:t>
            </a:r>
          </a:p>
          <a:p>
            <a:r>
              <a:rPr lang="en-GB" sz="2000" smtClean="0"/>
              <a:t>As an example, there follows material from the extensive work of the RSC EHSC group - </a:t>
            </a:r>
            <a:r>
              <a:rPr lang="en-GB" sz="2000" smtClean="0">
                <a:solidFill>
                  <a:srgbClr val="331ED2"/>
                </a:solidFill>
                <a:hlinkClick r:id="rId3"/>
              </a:rPr>
              <a:t>www.rsc.org/EHSCnotes</a:t>
            </a:r>
            <a:endParaRPr lang="en-GB" sz="2000" smtClean="0">
              <a:solidFill>
                <a:srgbClr val="331ED2"/>
              </a:solidFill>
            </a:endParaRPr>
          </a:p>
          <a:p>
            <a:pPr lvl="1"/>
            <a:r>
              <a:rPr lang="en-GB" sz="1600" smtClean="0">
                <a:solidFill>
                  <a:srgbClr val="331ED2"/>
                </a:solidFill>
              </a:rPr>
              <a:t>A healthy mix of position statements and populist fact sheets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93037" cy="890587"/>
          </a:xfrm>
        </p:spPr>
        <p:txBody>
          <a:bodyPr/>
          <a:lstStyle/>
          <a:p>
            <a:pPr algn="ctr"/>
            <a:r>
              <a:rPr lang="en-GB" sz="3200" smtClean="0"/>
              <a:t>RSC “Notes” Initiative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57250" y="3214688"/>
            <a:ext cx="7772400" cy="3125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800" i="1" smtClean="0"/>
              <a:t>“Everything is made of chemicals. Every chemical can be dangerous if</a:t>
            </a:r>
          </a:p>
          <a:p>
            <a:pPr>
              <a:buFont typeface="Wingdings" pitchFamily="2" charset="2"/>
              <a:buNone/>
            </a:pPr>
            <a:r>
              <a:rPr lang="en-GB" sz="1800" i="1" smtClean="0"/>
              <a:t>used in the wrong way. Equally every chemical can be used safely if</a:t>
            </a:r>
          </a:p>
          <a:p>
            <a:pPr>
              <a:buFont typeface="Wingdings" pitchFamily="2" charset="2"/>
              <a:buNone/>
            </a:pPr>
            <a:r>
              <a:rPr lang="en-GB" sz="1800" i="1" smtClean="0"/>
              <a:t>controlled in the right way. Chemicals can bring great benefits to</a:t>
            </a:r>
          </a:p>
          <a:p>
            <a:pPr>
              <a:buFont typeface="Wingdings" pitchFamily="2" charset="2"/>
              <a:buNone/>
            </a:pPr>
            <a:r>
              <a:rPr lang="en-GB" sz="1800" i="1" smtClean="0"/>
              <a:t>society. It is up to the relevant stakeholders to strike the right balance</a:t>
            </a:r>
          </a:p>
          <a:p>
            <a:pPr>
              <a:buFont typeface="Wingdings" pitchFamily="2" charset="2"/>
              <a:buNone/>
            </a:pPr>
            <a:r>
              <a:rPr lang="en-GB" sz="1800" i="1" smtClean="0"/>
              <a:t>between the benefits of using a particular chemical and the resources</a:t>
            </a:r>
          </a:p>
          <a:p>
            <a:pPr>
              <a:buFont typeface="Wingdings" pitchFamily="2" charset="2"/>
              <a:buNone/>
            </a:pPr>
            <a:r>
              <a:rPr lang="en-GB" sz="1800" i="1" smtClean="0"/>
              <a:t>required to control it.</a:t>
            </a:r>
          </a:p>
          <a:p>
            <a:pPr>
              <a:buFont typeface="Wingdings" pitchFamily="2" charset="2"/>
              <a:buNone/>
            </a:pPr>
            <a:r>
              <a:rPr lang="en-GB" sz="1800" smtClean="0"/>
              <a:t>People have many concerns about chemicals. The Royal Society of</a:t>
            </a:r>
          </a:p>
          <a:p>
            <a:pPr>
              <a:buFont typeface="Wingdings" pitchFamily="2" charset="2"/>
              <a:buNone/>
            </a:pPr>
            <a:r>
              <a:rPr lang="en-GB" sz="1800" smtClean="0"/>
              <a:t>Chemistry is an independent learned and professional body and does</a:t>
            </a:r>
          </a:p>
          <a:p>
            <a:pPr>
              <a:buFont typeface="Wingdings" pitchFamily="2" charset="2"/>
              <a:buNone/>
            </a:pPr>
            <a:r>
              <a:rPr lang="en-GB" sz="1800" smtClean="0"/>
              <a:t>not speak for the chemical industry ............”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000125" y="2000250"/>
            <a:ext cx="6767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Environment, Health and Safety Committee [EHSC]</a:t>
            </a:r>
          </a:p>
          <a:p>
            <a:r>
              <a:rPr lang="en-GB" sz="2000" b="1"/>
              <a:t> </a:t>
            </a:r>
            <a:r>
              <a:rPr lang="en-GB" sz="2000" b="1" i="1"/>
              <a:t>Note on :</a:t>
            </a:r>
          </a:p>
          <a:p>
            <a:r>
              <a:rPr lang="en-GB" sz="2000" b="1"/>
              <a:t>WHY DO WE WORRY ABOUT CHEMICALS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00125" y="-142875"/>
            <a:ext cx="7793038" cy="1462088"/>
          </a:xfrm>
        </p:spPr>
        <p:txBody>
          <a:bodyPr/>
          <a:lstStyle/>
          <a:p>
            <a:pPr algn="ctr"/>
            <a:r>
              <a:rPr lang="en-GB" smtClean="0"/>
              <a:t>“www.rsc.org/EHSCnotes”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43000" y="2000250"/>
            <a:ext cx="7772400" cy="4429125"/>
          </a:xfrm>
        </p:spPr>
        <p:txBody>
          <a:bodyPr/>
          <a:lstStyle/>
          <a:p>
            <a:r>
              <a:rPr lang="en-GB" sz="1600" b="1" smtClean="0"/>
              <a:t>2007</a:t>
            </a:r>
          </a:p>
          <a:p>
            <a:endParaRPr lang="en-GB" sz="900" b="1" smtClean="0"/>
          </a:p>
          <a:p>
            <a:r>
              <a:rPr lang="en-GB" sz="1200" b="1" smtClean="0">
                <a:hlinkClick r:id="rId3" action="ppaction://hlinkfile"/>
              </a:rPr>
              <a:t>Why Do We Worry About Brominated Flame Retardants?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4" action="ppaction://hlinkfile"/>
              </a:rPr>
              <a:t>Why Do We Worry About Perfumes?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5" action="ppaction://hlinkfile"/>
              </a:rPr>
              <a:t>Risk Assessment at Work </a:t>
            </a:r>
            <a:r>
              <a:rPr lang="en-GB" sz="1200" smtClean="0"/>
              <a:t/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6" action="ppaction://hlinkfile"/>
              </a:rPr>
              <a:t>Scale up of Chemical Reactions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7" action="ppaction://hlinkfile"/>
              </a:rPr>
              <a:t>Hazard and Operability Studies (HAZOP)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8" action="ppaction://hlinkfile"/>
              </a:rPr>
              <a:t>Inherently Safer Chemical Processes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9" action="ppaction://hlinkfile"/>
              </a:rPr>
              <a:t>LD50 - Lethal Dose 50%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0" action="ppaction://hlinkfile"/>
              </a:rPr>
              <a:t>Health and Safety of Young Persons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1" action="ppaction://hlinkfile"/>
              </a:rPr>
              <a:t>Exploring the Practical Aspects of Chemical Substitution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2" action="ppaction://hlinkfile"/>
              </a:rPr>
              <a:t>Reproductive Risks of Chemicals at Work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endParaRPr lang="en-GB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smtClean="0"/>
              <a:t>More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b="1" smtClean="0"/>
              <a:t>2006</a:t>
            </a:r>
          </a:p>
          <a:p>
            <a:r>
              <a:rPr lang="en-GB" sz="1200" b="1" smtClean="0">
                <a:hlinkClick r:id="rId3" action="ppaction://hlinkfile"/>
              </a:rPr>
              <a:t>Environmental Management Systems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4" action="ppaction://hlinkfile"/>
              </a:rPr>
              <a:t>Individual Legal and Ethical Responsibilities for Environmental Safety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/>
              <a:t>2005</a:t>
            </a:r>
          </a:p>
          <a:p>
            <a:r>
              <a:rPr lang="en-GB" sz="1200" b="1" smtClean="0">
                <a:hlinkClick r:id="rId5" action="ppaction://hlinkfile"/>
              </a:rPr>
              <a:t>Pregnant Workers, Chemicals and the Law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6" action="ppaction://hlinkfile"/>
              </a:rPr>
              <a:t>COSHH: The Competent person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7" action="ppaction://hlinkfile"/>
              </a:rPr>
              <a:t>Lone Working &amp; Laboratory Activities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8" action="ppaction://hlinkfile"/>
              </a:rPr>
              <a:t>Occupational Health and Safety Management Systems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9" action="ppaction://hlinkfile"/>
              </a:rPr>
              <a:t>Practical Aspects of Chemical Substitution </a:t>
            </a:r>
            <a:r>
              <a:rPr lang="en-GB" sz="1200" smtClean="0"/>
              <a:t/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0" action="ppaction://hlinkfile"/>
              </a:rPr>
              <a:t>Waste Management in Chemical Laboratories - Update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1" action="ppaction://hlinkfile"/>
              </a:rPr>
              <a:t>Life Cycle Assessment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93037" cy="747712"/>
          </a:xfrm>
        </p:spPr>
        <p:txBody>
          <a:bodyPr/>
          <a:lstStyle/>
          <a:p>
            <a:pPr algn="ctr"/>
            <a:r>
              <a:rPr lang="en-GB" sz="3200" smtClean="0"/>
              <a:t>....and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43000" y="1528763"/>
            <a:ext cx="7772400" cy="4114800"/>
          </a:xfrm>
        </p:spPr>
        <p:txBody>
          <a:bodyPr/>
          <a:lstStyle/>
          <a:p>
            <a:r>
              <a:rPr lang="en-GB" sz="1200" b="1" smtClean="0"/>
              <a:t>2004</a:t>
            </a:r>
          </a:p>
          <a:p>
            <a:r>
              <a:rPr lang="en-GB" sz="1200" b="1" smtClean="0">
                <a:hlinkClick r:id="rId3" action="ppaction://hlinkfile"/>
              </a:rPr>
              <a:t>Potency</a:t>
            </a:r>
            <a:r>
              <a:rPr lang="en-GB" sz="1100" b="1" smtClean="0">
                <a:hlinkClick r:id="rId3" action="ppaction://hlinkfile"/>
              </a:rPr>
              <a:t> of Chemical Carcinogens</a:t>
            </a:r>
            <a:r>
              <a:rPr lang="en-GB" sz="1100" smtClean="0"/>
              <a:t> </a:t>
            </a:r>
            <a:r>
              <a:rPr lang="en-GB" sz="1200" smtClean="0"/>
              <a:t/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4" action="ppaction://hlinkfile"/>
              </a:rPr>
              <a:t>Safety of Laboratory Workers with Disabilities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5" action="ppaction://hlinkfile"/>
              </a:rPr>
              <a:t>Harmful Effects of Chemicals on Children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6" action="ppaction://hlinkfile"/>
              </a:rPr>
              <a:t>What is a Poison?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7" action="ppaction://hlinkfile"/>
              </a:rPr>
              <a:t>Why do we worry about Chemicals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8" action="ppaction://hlinkfile"/>
              </a:rPr>
              <a:t>The EU Commission Strategy for a Future Chemicals Policy known as REACH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/>
              <a:t>2003</a:t>
            </a:r>
          </a:p>
          <a:p>
            <a:r>
              <a:rPr lang="en-GB" sz="1200" b="1" smtClean="0">
                <a:hlinkClick r:id="rId9" action="ppaction://hlinkfile"/>
              </a:rPr>
              <a:t>COSHH in Laboratories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0" action="ppaction://hlinkfile"/>
              </a:rPr>
              <a:t>Individual Legal Responsibilities for Health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/>
              <a:t>2002</a:t>
            </a:r>
          </a:p>
          <a:p>
            <a:r>
              <a:rPr lang="en-GB" sz="1200" b="1" smtClean="0">
                <a:hlinkClick r:id="rId11" action="ppaction://hlinkfile"/>
              </a:rPr>
              <a:t>Green Chemistry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2" action="ppaction://hlinkfile"/>
              </a:rPr>
              <a:t>Fire Safety in Chemical Laboratories </a:t>
            </a:r>
            <a:r>
              <a:rPr lang="en-GB" sz="1200" smtClean="0"/>
              <a:t/>
            </a:r>
            <a:br>
              <a:rPr lang="en-GB" sz="1200" smtClean="0"/>
            </a:br>
            <a:endParaRPr lang="en-GB" sz="1200" smtClean="0"/>
          </a:p>
          <a:p>
            <a:r>
              <a:rPr lang="en-GB" sz="1200" b="1" smtClean="0">
                <a:hlinkClick r:id="rId13" action="ppaction://hlinkfile"/>
              </a:rPr>
              <a:t>Health and Safety Legislation and Practical Chemistry Teaching in Schools</a:t>
            </a:r>
            <a:r>
              <a:rPr lang="en-GB" sz="1200" smtClean="0"/>
              <a:t> </a:t>
            </a:r>
            <a:br>
              <a:rPr lang="en-GB" sz="1200" smtClean="0"/>
            </a:br>
            <a:endParaRPr lang="en-GB" sz="1200" smtClean="0"/>
          </a:p>
          <a:p>
            <a:endParaRPr lang="en-GB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7793038" cy="604838"/>
          </a:xfrm>
        </p:spPr>
        <p:txBody>
          <a:bodyPr/>
          <a:lstStyle/>
          <a:p>
            <a:pPr algn="ctr"/>
            <a:r>
              <a:rPr lang="en-GB" sz="3200" smtClean="0"/>
              <a:t>Proposal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71563" y="3071813"/>
            <a:ext cx="7772400" cy="1839912"/>
          </a:xfrm>
        </p:spPr>
        <p:txBody>
          <a:bodyPr/>
          <a:lstStyle/>
          <a:p>
            <a:r>
              <a:rPr lang="en-GB" sz="2400" smtClean="0"/>
              <a:t>Gain COCI views (today)</a:t>
            </a:r>
          </a:p>
          <a:p>
            <a:r>
              <a:rPr lang="en-GB" sz="2400" smtClean="0"/>
              <a:t>Propose to CCE for partnership (April/May)</a:t>
            </a:r>
          </a:p>
          <a:p>
            <a:r>
              <a:rPr lang="en-GB" sz="2400" smtClean="0"/>
              <a:t>Elicit help from IUPAC Divisions/NAOs (June)</a:t>
            </a:r>
          </a:p>
          <a:p>
            <a:r>
              <a:rPr lang="en-GB" sz="2400" smtClean="0"/>
              <a:t>Provide a proposal to IUPAC Projects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1322</TotalTime>
  <Words>469</Words>
  <Application>Microsoft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Blends</vt:lpstr>
      <vt:lpstr>Public Appreciation of Chemistry (PAC)</vt:lpstr>
      <vt:lpstr>Position Statements and Fact Sheets:  A proposal</vt:lpstr>
      <vt:lpstr>Project proposal</vt:lpstr>
      <vt:lpstr>Position statements and fact sheets</vt:lpstr>
      <vt:lpstr>RSC “Notes” Initiative</vt:lpstr>
      <vt:lpstr>“www.rsc.org/EHSCnotes”</vt:lpstr>
      <vt:lpstr>More</vt:lpstr>
      <vt:lpstr>....and more</vt:lpstr>
      <vt:lpstr>Proposal</vt:lpstr>
    </vt:vector>
  </TitlesOfParts>
  <Company>dae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Appreciation of Science (PAS)</dc:title>
  <dc:creator>David Anthony Evans</dc:creator>
  <cp:lastModifiedBy>David A Evans</cp:lastModifiedBy>
  <cp:revision>113</cp:revision>
  <dcterms:created xsi:type="dcterms:W3CDTF">2005-07-29T22:02:45Z</dcterms:created>
  <dcterms:modified xsi:type="dcterms:W3CDTF">2008-07-18T16:17:18Z</dcterms:modified>
</cp:coreProperties>
</file>